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  <p:bold r:id="rId20"/>
    </p:embeddedFont>
    <p:embeddedFont>
      <p:font typeface="Poppins" panose="020B0604020202020204" charset="0"/>
      <p:bold r:id="rId21"/>
      <p:boldItalic r:id="rId22"/>
    </p:embeddedFont>
    <p:embeddedFont>
      <p:font typeface="Poppins SemiBold" panose="020B060402020202020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JansgHRo7LY5GLFisnOP675rR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0b0f9a912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0b0f9a9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0b0f9a912_6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70b0f9a912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16" y="1517"/>
            <a:ext cx="11727967" cy="685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1407" y="304476"/>
            <a:ext cx="1749980" cy="104976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4639949" y="2042160"/>
            <a:ext cx="48477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EEE 4602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Signals And Systems Lab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EFCC00"/>
                </a:solidFill>
                <a:latin typeface="Poppins"/>
                <a:ea typeface="Poppins"/>
                <a:cs typeface="Poppins"/>
                <a:sym typeface="Poppins"/>
              </a:rPr>
              <a:t>Real-Time Moving Object Detection and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EFCC00"/>
                </a:solidFill>
                <a:latin typeface="Poppins"/>
                <a:ea typeface="Poppins"/>
                <a:cs typeface="Poppins"/>
                <a:sym typeface="Poppins"/>
              </a:rPr>
              <a:t>Background Removal in Video Streams using MATLAB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3420" y="1444599"/>
            <a:ext cx="46620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	      </a:t>
            </a:r>
            <a:endParaRPr sz="2000">
              <a:solidFill>
                <a:srgbClr val="595B5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B5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	       </a:t>
            </a:r>
            <a:r>
              <a:rPr lang="en-US" sz="1550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200021241    Md. Rahib-Bin-Hossain 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           200021242   Md. Muhidur Rahman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      200021244   Shafin Ibnul Mohasin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200021247   K.M. Sirazul Monir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500" y="0"/>
            <a:ext cx="12190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2462876" y="112683"/>
            <a:ext cx="224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85B5B"/>
                </a:solidFill>
                <a:latin typeface="Poppins"/>
                <a:ea typeface="Poppins"/>
                <a:cs typeface="Poppins"/>
                <a:sym typeface="Poppins"/>
              </a:rPr>
              <a:t>APPLICATION</a:t>
            </a:r>
            <a:endParaRPr sz="2400" b="1">
              <a:solidFill>
                <a:srgbClr val="585B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235296" y="2938810"/>
            <a:ext cx="11266226" cy="403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CC00"/>
              </a:buClr>
              <a:buSzPts val="1700"/>
              <a:buFont typeface="Poppins"/>
              <a:buNone/>
            </a:pPr>
            <a:r>
              <a:rPr lang="en-US" sz="1900" b="1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a) Abnormal event detection</a:t>
            </a:r>
            <a:endParaRPr sz="1900" b="1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CC00"/>
              </a:buClr>
              <a:buSzPts val="1700"/>
              <a:buFont typeface="Poppins"/>
              <a:buNone/>
            </a:pPr>
            <a:r>
              <a:rPr lang="en-US" sz="1900" b="1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b) Person detection in dense crowds and people counting</a:t>
            </a:r>
            <a:endParaRPr sz="1900" b="1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CC00"/>
              </a:buClr>
              <a:buSzPts val="1700"/>
              <a:buFont typeface="Poppins"/>
              <a:buNone/>
            </a:pPr>
            <a:r>
              <a:rPr lang="en-US" sz="1900" b="1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c) Person tracking and identification</a:t>
            </a:r>
            <a:endParaRPr sz="1900" b="1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CC00"/>
              </a:buClr>
              <a:buSzPts val="1700"/>
              <a:buFont typeface="Poppins"/>
              <a:buNone/>
            </a:pPr>
            <a:r>
              <a:rPr lang="en-US" sz="1900" b="1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d) Fall detection for elderly people</a:t>
            </a:r>
            <a:endParaRPr sz="1900" b="1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CC00"/>
              </a:buClr>
              <a:buSzPts val="1700"/>
              <a:buFont typeface="Poppins"/>
              <a:buNone/>
            </a:pPr>
            <a:r>
              <a:rPr lang="en-US" sz="1900" b="1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e) Consumer Surveillance System: </a:t>
            </a:r>
            <a:endParaRPr sz="1900" b="1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270b0f9a912_0_1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500" y="0"/>
            <a:ext cx="12190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70b0f9a912_0_15"/>
          <p:cNvSpPr txBox="1"/>
          <p:nvPr/>
        </p:nvSpPr>
        <p:spPr>
          <a:xfrm>
            <a:off x="2462876" y="112683"/>
            <a:ext cx="224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85B5B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2400" b="1">
              <a:solidFill>
                <a:srgbClr val="585B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g270b0f9a912_0_15"/>
          <p:cNvSpPr/>
          <p:nvPr/>
        </p:nvSpPr>
        <p:spPr>
          <a:xfrm>
            <a:off x="235296" y="2938810"/>
            <a:ext cx="11266200" cy="4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CC00"/>
              </a:buClr>
              <a:buSzPts val="1700"/>
              <a:buFont typeface="Poppins"/>
              <a:buNone/>
            </a:pPr>
            <a:endParaRPr sz="1700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CC00"/>
              </a:buClr>
              <a:buSzPts val="1700"/>
              <a:buFont typeface="Poppins"/>
              <a:buNone/>
            </a:pPr>
            <a:endParaRPr sz="1700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CC00"/>
              </a:buClr>
              <a:buSzPts val="1700"/>
              <a:buFont typeface="Poppins"/>
              <a:buNone/>
            </a:pPr>
            <a:endParaRPr sz="1700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CC00"/>
              </a:buClr>
              <a:buSzPts val="1700"/>
              <a:buFont typeface="Poppins"/>
              <a:buNone/>
            </a:pPr>
            <a:endParaRPr sz="1700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CC00"/>
              </a:buClr>
              <a:buSzPts val="1700"/>
              <a:buFont typeface="Poppins"/>
              <a:buNone/>
            </a:pPr>
            <a:endParaRPr sz="1700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CC00"/>
              </a:buClr>
              <a:buSzPts val="1700"/>
              <a:buFont typeface="Poppins"/>
              <a:buNone/>
            </a:pPr>
            <a:r>
              <a:rPr lang="en-US" sz="1900" b="1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Overall Efficiency of the project is about 87.5%, i.e., most of cases gave the successful result by the proposed detection algorithm. The algorithm is robust to noise and can detect the human bodies under complex circumstance.</a:t>
            </a:r>
            <a:endParaRPr sz="2100" b="1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500" y="0"/>
            <a:ext cx="12190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2462876" y="112683"/>
            <a:ext cx="22429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85B5B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2400" b="1">
              <a:solidFill>
                <a:srgbClr val="585B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l="3" r="2"/>
          <a:stretch/>
        </p:blipFill>
        <p:spPr>
          <a:xfrm>
            <a:off x="0" y="1"/>
            <a:ext cx="12199785" cy="686307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300316" y="112683"/>
            <a:ext cx="25506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85B5B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2400" b="1">
              <a:solidFill>
                <a:srgbClr val="585B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6525599" y="2413337"/>
            <a:ext cx="580800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Real-Time Moving Object Detection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Background Removal in Video Streams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using </a:t>
            </a:r>
            <a:r>
              <a:rPr lang="en-US" sz="20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MATLAB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427711" y="5227522"/>
            <a:ext cx="10613675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</a:rPr>
              <a:t>Moving object detection employs three main methods: frame subtraction, optical flow, and background subtraction.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</a:rPr>
              <a:t>Frame subtraction compares consecutive images, though it struggles with accurate object outlining. Optical flow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</a:rPr>
              <a:t>calculates image flow fields, providing detailed movement information but with computational intensity and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</a:rPr>
              <a:t>noise issues. Background subtraction compares current images with a background reference, offering detailed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</a:rPr>
              <a:t>object information if the background is known, but it's sensitive to environmental changes and noise,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</a:rPr>
              <a:t>making dynamic background modeling and threshold selection crucial for static camera conditions.</a:t>
            </a:r>
            <a:endParaRPr sz="15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0"/>
            <a:ext cx="46101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0" y="0"/>
            <a:ext cx="4864100" cy="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"/>
              <a:buNone/>
            </a:pPr>
            <a:br>
              <a:rPr lang="en-US" sz="12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2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2300316" y="112683"/>
            <a:ext cx="25506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85B5B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2400" b="1">
              <a:solidFill>
                <a:srgbClr val="585B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2300316" y="1388963"/>
            <a:ext cx="3749700" cy="9543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595B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ALGORITHM</a:t>
            </a:r>
            <a:endParaRPr sz="2800" b="1">
              <a:solidFill>
                <a:srgbClr val="C6010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926053" y="3529564"/>
            <a:ext cx="23526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ECC00"/>
                </a:solidFill>
              </a:rPr>
              <a:t>Use MATLAB to</a:t>
            </a:r>
            <a:endParaRPr sz="1800">
              <a:solidFill>
                <a:srgbClr val="EECC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ECC00"/>
                </a:solidFill>
              </a:rPr>
              <a:t>read the video</a:t>
            </a:r>
            <a:r>
              <a:rPr lang="en-US" sz="2000">
                <a:solidFill>
                  <a:srgbClr val="EECC00"/>
                </a:solidFill>
              </a:rPr>
              <a:t>.</a:t>
            </a:r>
            <a:endParaRPr sz="2000">
              <a:solidFill>
                <a:srgbClr val="EECC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3562075" y="3209950"/>
            <a:ext cx="4329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595B5B"/>
                </a:solidFill>
              </a:rPr>
              <a:t>Extract frames and its</a:t>
            </a:r>
            <a:endParaRPr sz="1800" b="1">
              <a:solidFill>
                <a:srgbClr val="595B5B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595B5B"/>
                </a:solidFill>
              </a:rPr>
              <a:t>height, and width.</a:t>
            </a:r>
            <a:endParaRPr sz="1800" b="1">
              <a:solidFill>
                <a:srgbClr val="595B5B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B5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</a:t>
            </a:r>
            <a:endParaRPr sz="2000">
              <a:solidFill>
                <a:srgbClr val="595B5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3756974" y="4247350"/>
            <a:ext cx="2149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Identify moving objects if &lt;50% match, retain original values.</a:t>
            </a:r>
            <a:endParaRPr sz="15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6988606" y="3505875"/>
            <a:ext cx="26535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EECC00"/>
                </a:solidFill>
              </a:rPr>
              <a:t>Segment frames</a:t>
            </a:r>
            <a:endParaRPr sz="1800" b="1">
              <a:solidFill>
                <a:srgbClr val="EECC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EECC00"/>
                </a:solidFill>
              </a:rPr>
              <a:t>into 16x16 blocks</a:t>
            </a:r>
            <a:r>
              <a:rPr lang="en-US" sz="2000" b="1">
                <a:solidFill>
                  <a:srgbClr val="EECC00"/>
                </a:solidFill>
              </a:rPr>
              <a:t>.</a:t>
            </a:r>
            <a:endParaRPr sz="2000" b="1">
              <a:solidFill>
                <a:srgbClr val="EECC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9541163" y="4353812"/>
            <a:ext cx="255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Consider blocks matched if MSE &lt; 15%.</a:t>
            </a:r>
            <a:endParaRPr sz="1700">
              <a:solidFill>
                <a:srgbClr val="EEC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054525" y="4830625"/>
            <a:ext cx="2149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Obtain output video with only moving objects, eliminating background.</a:t>
            </a:r>
            <a:endParaRPr sz="1500">
              <a:solidFill>
                <a:srgbClr val="595B5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6008425" y="4799850"/>
            <a:ext cx="2999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Declare blocks part of background if &gt;50% match, making them white.</a:t>
            </a:r>
            <a:endParaRPr sz="1300">
              <a:solidFill>
                <a:srgbClr val="595B5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9346680" y="3343025"/>
            <a:ext cx="31224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595B5B"/>
                </a:solidFill>
              </a:rPr>
              <a:t>Employ MSE to compare</a:t>
            </a:r>
            <a:endParaRPr b="1">
              <a:solidFill>
                <a:srgbClr val="595B5B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rgbClr val="595B5B"/>
                </a:solidFill>
              </a:rPr>
              <a:t> blocks between frames.</a:t>
            </a:r>
            <a:endParaRPr sz="2000">
              <a:solidFill>
                <a:srgbClr val="595B5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" y="0"/>
            <a:ext cx="12190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 txBox="1"/>
          <p:nvPr/>
        </p:nvSpPr>
        <p:spPr>
          <a:xfrm>
            <a:off x="2206169" y="176250"/>
            <a:ext cx="2677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1700"/>
          </a:p>
        </p:txBody>
      </p:sp>
      <p:sp>
        <p:nvSpPr>
          <p:cNvPr id="123" name="Google Shape;123;p9"/>
          <p:cNvSpPr txBox="1"/>
          <p:nvPr/>
        </p:nvSpPr>
        <p:spPr>
          <a:xfrm>
            <a:off x="3759200" y="1911458"/>
            <a:ext cx="78036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Key Image processing techniques used: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 Foreground detection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2. Morphological operations 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3. Blob analysis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" y="0"/>
            <a:ext cx="12190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2247250" y="-4100"/>
            <a:ext cx="26655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PROCESS EXPLANATION</a:t>
            </a:r>
            <a:endParaRPr sz="1300"/>
          </a:p>
        </p:txBody>
      </p:sp>
      <p:sp>
        <p:nvSpPr>
          <p:cNvPr id="130" name="Google Shape;130;p5"/>
          <p:cNvSpPr txBox="1"/>
          <p:nvPr/>
        </p:nvSpPr>
        <p:spPr>
          <a:xfrm>
            <a:off x="3065550" y="1245900"/>
            <a:ext cx="308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KEY SEGMENTS: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2527125" y="1695800"/>
            <a:ext cx="9239400" cy="2053200"/>
          </a:xfrm>
          <a:prstGeom prst="rect">
            <a:avLst/>
          </a:prstGeom>
          <a:noFill/>
          <a:ln w="38100" cap="flat" cmpd="sng">
            <a:solidFill>
              <a:srgbClr val="EEC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2527075" y="3874300"/>
            <a:ext cx="9239400" cy="2863200"/>
          </a:xfrm>
          <a:prstGeom prst="rect">
            <a:avLst/>
          </a:prstGeom>
          <a:noFill/>
          <a:ln w="38100" cap="flat" cmpd="sng">
            <a:solidFill>
              <a:srgbClr val="EEC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2876851" y="2464109"/>
            <a:ext cx="1480200" cy="715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EEC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VIDEO</a:t>
            </a:r>
            <a:endParaRPr b="1"/>
          </a:p>
        </p:txBody>
      </p:sp>
      <p:sp>
        <p:nvSpPr>
          <p:cNvPr id="134" name="Google Shape;134;p5"/>
          <p:cNvSpPr/>
          <p:nvPr/>
        </p:nvSpPr>
        <p:spPr>
          <a:xfrm>
            <a:off x="4788925" y="1930724"/>
            <a:ext cx="2053800" cy="1360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EFC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FOREGROUND DETECTION INITIALIZATION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0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'NumTrainingFrames’,'LearningRate'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274600" y="2334300"/>
            <a:ext cx="1832100" cy="1011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 cap="flat" cmpd="sng">
            <a:solidFill>
              <a:srgbClr val="EECC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FRAME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5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70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Divided into blocks of size 16x16 pixels.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9538575" y="2012175"/>
            <a:ext cx="1735800" cy="1360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 cap="flat" cmpd="sng">
            <a:solidFill>
              <a:srgbClr val="EECC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BACKGROUND MODEL INITIALIZATION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0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zeros(size(backgroundFrame))’;</a:t>
            </a:r>
            <a:r>
              <a:rPr lang="en-US" sz="10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6077350" y="4065450"/>
            <a:ext cx="2242800" cy="1502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 cap="flat" cmpd="sng">
            <a:solidFill>
              <a:srgbClr val="EECC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FOREGROUND MASKING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[‘binary image values 0/1’, separation of foreground from BG]</a:t>
            </a: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8839300" y="4577725"/>
            <a:ext cx="2540100" cy="1360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 cap="flat" cmpd="sng">
            <a:solidFill>
              <a:srgbClr val="EECC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BLOB ANALYSIS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050" dirty="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‘connected components,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50" dirty="0" err="1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BoundingBoxOutput</a:t>
            </a:r>
            <a:r>
              <a:rPr lang="en-US" sz="1050" dirty="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-US" sz="1050" dirty="0" err="1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MinimumBlobArea</a:t>
            </a:r>
            <a:r>
              <a:rPr lang="en-US" sz="1050" dirty="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050" dirty="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3251200" y="4506775"/>
            <a:ext cx="2307000" cy="1502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 cap="flat" cmpd="sng">
            <a:solidFill>
              <a:srgbClr val="EECC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MORPHOLOGICAL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combination of erosion &amp; dilation,noise region removed,hole filling </a:t>
            </a: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]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p5"/>
          <p:cNvCxnSpPr>
            <a:stCxn id="136" idx="3"/>
            <a:endCxn id="138" idx="0"/>
          </p:cNvCxnSpPr>
          <p:nvPr/>
        </p:nvCxnSpPr>
        <p:spPr>
          <a:xfrm flipH="1">
            <a:off x="10109475" y="2692425"/>
            <a:ext cx="1164900" cy="1885200"/>
          </a:xfrm>
          <a:prstGeom prst="bentConnector4">
            <a:avLst>
              <a:gd name="adj1" fmla="val -20442"/>
              <a:gd name="adj2" fmla="val 68045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5"/>
          <p:cNvCxnSpPr>
            <a:stCxn id="138" idx="1"/>
            <a:endCxn id="137" idx="3"/>
          </p:cNvCxnSpPr>
          <p:nvPr/>
        </p:nvCxnSpPr>
        <p:spPr>
          <a:xfrm rot="10800000">
            <a:off x="8320300" y="4816675"/>
            <a:ext cx="519000" cy="441300"/>
          </a:xfrm>
          <a:prstGeom prst="bentConnector3">
            <a:avLst>
              <a:gd name="adj1" fmla="val 5001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5"/>
          <p:cNvCxnSpPr>
            <a:stCxn id="139" idx="3"/>
            <a:endCxn id="137" idx="1"/>
          </p:cNvCxnSpPr>
          <p:nvPr/>
        </p:nvCxnSpPr>
        <p:spPr>
          <a:xfrm rot="10800000" flipH="1">
            <a:off x="5558200" y="4816675"/>
            <a:ext cx="519300" cy="441300"/>
          </a:xfrm>
          <a:prstGeom prst="bentConnector3">
            <a:avLst>
              <a:gd name="adj1" fmla="val 4998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5"/>
          <p:cNvCxnSpPr>
            <a:stCxn id="133" idx="3"/>
            <a:endCxn id="134" idx="1"/>
          </p:cNvCxnSpPr>
          <p:nvPr/>
        </p:nvCxnSpPr>
        <p:spPr>
          <a:xfrm rot="10800000" flipH="1">
            <a:off x="4357051" y="2611109"/>
            <a:ext cx="432000" cy="210600"/>
          </a:xfrm>
          <a:prstGeom prst="bentConnector3">
            <a:avLst>
              <a:gd name="adj1" fmla="val 49985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5"/>
          <p:cNvCxnSpPr>
            <a:stCxn id="134" idx="3"/>
            <a:endCxn id="135" idx="1"/>
          </p:cNvCxnSpPr>
          <p:nvPr/>
        </p:nvCxnSpPr>
        <p:spPr>
          <a:xfrm>
            <a:off x="6842725" y="2610974"/>
            <a:ext cx="432000" cy="228900"/>
          </a:xfrm>
          <a:prstGeom prst="bentConnector3">
            <a:avLst>
              <a:gd name="adj1" fmla="val 4998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5"/>
          <p:cNvCxnSpPr>
            <a:stCxn id="135" idx="3"/>
            <a:endCxn id="136" idx="1"/>
          </p:cNvCxnSpPr>
          <p:nvPr/>
        </p:nvCxnSpPr>
        <p:spPr>
          <a:xfrm rot="10800000" flipH="1">
            <a:off x="9106700" y="2692350"/>
            <a:ext cx="432000" cy="147600"/>
          </a:xfrm>
          <a:prstGeom prst="bentConnector3">
            <a:avLst>
              <a:gd name="adj1" fmla="val 4998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70b0f9a912_6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" y="0"/>
            <a:ext cx="12191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70b0f9a912_6_33"/>
          <p:cNvSpPr txBox="1"/>
          <p:nvPr/>
        </p:nvSpPr>
        <p:spPr>
          <a:xfrm>
            <a:off x="2247250" y="-4100"/>
            <a:ext cx="26655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PROCESS EXPLANATION</a:t>
            </a:r>
            <a:endParaRPr sz="1300"/>
          </a:p>
        </p:txBody>
      </p:sp>
      <p:sp>
        <p:nvSpPr>
          <p:cNvPr id="152" name="Google Shape;152;g270b0f9a912_6_33"/>
          <p:cNvSpPr txBox="1"/>
          <p:nvPr/>
        </p:nvSpPr>
        <p:spPr>
          <a:xfrm>
            <a:off x="3065550" y="1245900"/>
            <a:ext cx="308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KEY SEGMENTS: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70b0f9a912_6_33"/>
          <p:cNvSpPr/>
          <p:nvPr/>
        </p:nvSpPr>
        <p:spPr>
          <a:xfrm>
            <a:off x="2527125" y="1695800"/>
            <a:ext cx="9239400" cy="2053200"/>
          </a:xfrm>
          <a:prstGeom prst="rect">
            <a:avLst/>
          </a:prstGeom>
          <a:noFill/>
          <a:ln w="38100" cap="flat" cmpd="sng">
            <a:solidFill>
              <a:srgbClr val="EEC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70b0f9a912_6_33"/>
          <p:cNvSpPr/>
          <p:nvPr/>
        </p:nvSpPr>
        <p:spPr>
          <a:xfrm>
            <a:off x="2527075" y="3874300"/>
            <a:ext cx="9239400" cy="2863200"/>
          </a:xfrm>
          <a:prstGeom prst="rect">
            <a:avLst/>
          </a:prstGeom>
          <a:noFill/>
          <a:ln w="38100" cap="flat" cmpd="sng">
            <a:solidFill>
              <a:srgbClr val="EEC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70b0f9a912_6_33"/>
          <p:cNvSpPr/>
          <p:nvPr/>
        </p:nvSpPr>
        <p:spPr>
          <a:xfrm>
            <a:off x="3235350" y="2195325"/>
            <a:ext cx="2160300" cy="1432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EEC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NESTED LOOPING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[for i = 1:numBlocksHeight</a:t>
            </a:r>
            <a:endParaRPr sz="1050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for j = 1:numBlocksWidth]</a:t>
            </a:r>
            <a:endParaRPr sz="1050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Google Shape;156;g270b0f9a912_6_33"/>
          <p:cNvSpPr/>
          <p:nvPr/>
        </p:nvSpPr>
        <p:spPr>
          <a:xfrm>
            <a:off x="5876725" y="1769100"/>
            <a:ext cx="2540100" cy="178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 cap="flat" cmpd="sng">
            <a:solidFill>
              <a:srgbClr val="EECC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MSE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CALCULATION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immse</a:t>
            </a:r>
            <a:r>
              <a:rPr lang="en-US" sz="130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 function,</a:t>
            </a: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MSE between the blocks in the background model at position </a:t>
            </a:r>
            <a:r>
              <a:rPr lang="en-US" sz="9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(i,j)</a:t>
            </a: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&amp; the current frame blocks at the same position</a:t>
            </a:r>
            <a:r>
              <a:rPr lang="en-US" sz="70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g270b0f9a912_6_33"/>
          <p:cNvSpPr/>
          <p:nvPr/>
        </p:nvSpPr>
        <p:spPr>
          <a:xfrm>
            <a:off x="9241350" y="2195325"/>
            <a:ext cx="2030400" cy="1315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 cap="flat" cmpd="sng">
            <a:solidFill>
              <a:srgbClr val="EECC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MSE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THRESHOLDING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1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0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if mse &lt; mseThreshold, FRAMEMASK =1,else 0</a:t>
            </a:r>
            <a:r>
              <a:rPr lang="en-US" sz="11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lang="en-US" sz="11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70b0f9a912_6_33"/>
          <p:cNvSpPr/>
          <p:nvPr/>
        </p:nvSpPr>
        <p:spPr>
          <a:xfrm>
            <a:off x="6077300" y="4159350"/>
            <a:ext cx="2242800" cy="178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 cap="flat" cmpd="sng">
            <a:solidFill>
              <a:srgbClr val="EECC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RED OUTLINE DRAWING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[‘bounding boxout from blobanalysis,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red rectangle (outline) around (</a:t>
            </a:r>
            <a:r>
              <a:rPr lang="en-US" sz="9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boundingBoxes(i, :)</a:t>
            </a:r>
            <a:r>
              <a:rPr lang="en-US" sz="120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30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3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70b0f9a912_6_33"/>
          <p:cNvSpPr/>
          <p:nvPr/>
        </p:nvSpPr>
        <p:spPr>
          <a:xfrm>
            <a:off x="8839200" y="4506775"/>
            <a:ext cx="2540100" cy="1502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 cap="flat" cmpd="sng">
            <a:solidFill>
              <a:srgbClr val="EECC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FRAME MASK LOGICAL OPERATION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0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(frameMask, [1, 1, 3]) == 1)) = 255;repeatedly 3D MASKING for BIN2RGD op</a:t>
            </a:r>
            <a:r>
              <a:rPr lang="en-US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0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70b0f9a912_6_33"/>
          <p:cNvSpPr/>
          <p:nvPr/>
        </p:nvSpPr>
        <p:spPr>
          <a:xfrm>
            <a:off x="3065550" y="4506775"/>
            <a:ext cx="2492700" cy="1502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 cap="flat" cmpd="sng">
            <a:solidFill>
              <a:srgbClr val="EECC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PROCESSED OUTPUT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[BACKGROUND REMOVED &amp; MOVING OBJECT MARKED]</a:t>
            </a:r>
            <a:br>
              <a:rPr lang="en-US" sz="15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step(videoPlayer, frame),</a:t>
            </a:r>
            <a:r>
              <a:rPr lang="en-US" sz="1050">
                <a:solidFill>
                  <a:srgbClr val="ECECEC"/>
                </a:solidFill>
                <a:highlight>
                  <a:srgbClr val="212121"/>
                </a:highlight>
                <a:latin typeface="Courier New"/>
                <a:ea typeface="Courier New"/>
                <a:cs typeface="Courier New"/>
                <a:sym typeface="Courier New"/>
              </a:rPr>
              <a:t>writeVideo]</a:t>
            </a: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]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g270b0f9a912_6_33"/>
          <p:cNvCxnSpPr>
            <a:stCxn id="157" idx="3"/>
            <a:endCxn id="159" idx="0"/>
          </p:cNvCxnSpPr>
          <p:nvPr/>
        </p:nvCxnSpPr>
        <p:spPr>
          <a:xfrm flipH="1">
            <a:off x="10109250" y="2852925"/>
            <a:ext cx="1162500" cy="1653900"/>
          </a:xfrm>
          <a:prstGeom prst="bentConnector4">
            <a:avLst>
              <a:gd name="adj1" fmla="val -20484"/>
              <a:gd name="adj2" fmla="val 69879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g270b0f9a912_6_33"/>
          <p:cNvCxnSpPr>
            <a:stCxn id="159" idx="1"/>
            <a:endCxn id="158" idx="3"/>
          </p:cNvCxnSpPr>
          <p:nvPr/>
        </p:nvCxnSpPr>
        <p:spPr>
          <a:xfrm rot="10800000">
            <a:off x="8320200" y="5051275"/>
            <a:ext cx="519000" cy="2067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g270b0f9a912_6_33"/>
          <p:cNvCxnSpPr>
            <a:stCxn id="160" idx="3"/>
            <a:endCxn id="158" idx="1"/>
          </p:cNvCxnSpPr>
          <p:nvPr/>
        </p:nvCxnSpPr>
        <p:spPr>
          <a:xfrm rot="10800000" flipH="1">
            <a:off x="5558250" y="5051275"/>
            <a:ext cx="519000" cy="2067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g270b0f9a912_6_33"/>
          <p:cNvCxnSpPr/>
          <p:nvPr/>
        </p:nvCxnSpPr>
        <p:spPr>
          <a:xfrm rot="10800000" flipH="1">
            <a:off x="5395650" y="2648000"/>
            <a:ext cx="519000" cy="3474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g270b0f9a912_6_33"/>
          <p:cNvCxnSpPr>
            <a:stCxn id="157" idx="1"/>
            <a:endCxn id="156" idx="3"/>
          </p:cNvCxnSpPr>
          <p:nvPr/>
        </p:nvCxnSpPr>
        <p:spPr>
          <a:xfrm rot="10800000">
            <a:off x="8416950" y="2660925"/>
            <a:ext cx="824400" cy="192000"/>
          </a:xfrm>
          <a:prstGeom prst="bentConnector3">
            <a:avLst>
              <a:gd name="adj1" fmla="val 5000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g270b0f9a912_6_33"/>
          <p:cNvSpPr/>
          <p:nvPr/>
        </p:nvSpPr>
        <p:spPr>
          <a:xfrm rot="-5400000">
            <a:off x="2759046" y="2673424"/>
            <a:ext cx="476298" cy="476298"/>
          </a:xfrm>
          <a:custGeom>
            <a:avLst/>
            <a:gdLst/>
            <a:ahLst/>
            <a:cxnLst/>
            <a:rect l="l" t="t" r="r" b="b"/>
            <a:pathLst>
              <a:path w="19050" h="19050" extrusionOk="0">
                <a:moveTo>
                  <a:pt x="0" y="0"/>
                </a:moveTo>
                <a:lnTo>
                  <a:pt x="19050" y="0"/>
                </a:lnTo>
                <a:lnTo>
                  <a:pt x="9832" y="19050"/>
                </a:lnTo>
                <a:close/>
              </a:path>
            </a:pathLst>
          </a:custGeom>
          <a:solidFill>
            <a:srgbClr val="EFCC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" y="0"/>
            <a:ext cx="12191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2236649" y="127321"/>
            <a:ext cx="2608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OUTPUT</a:t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1845150" y="25987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INPUT VIDEO:</a:t>
            </a:r>
            <a:r>
              <a:rPr lang="en-US" sz="2000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8147725" y="25987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OUTPUT VIDEO:</a:t>
            </a:r>
            <a:r>
              <a:rPr lang="en-US" sz="2000">
                <a:solidFill>
                  <a:srgbClr val="EECC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" name="project">
            <a:hlinkClick r:id="" action="ppaction://media"/>
            <a:extLst>
              <a:ext uri="{FF2B5EF4-FFF2-40B4-BE49-F238E27FC236}">
                <a16:creationId xmlns:a16="http://schemas.microsoft.com/office/drawing/2014/main" id="{DF63FBD5-0E93-4EED-94BC-37B28A3FE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3195546"/>
            <a:ext cx="6095999" cy="3657600"/>
          </a:xfrm>
          <a:prstGeom prst="rect">
            <a:avLst/>
          </a:prstGeo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9A2F2005-7FF3-4A76-9C8C-7C00ED8408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4999" y="3190694"/>
            <a:ext cx="60960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" y="0"/>
            <a:ext cx="12190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2"/>
          <p:cNvSpPr txBox="1"/>
          <p:nvPr/>
        </p:nvSpPr>
        <p:spPr>
          <a:xfrm>
            <a:off x="2206169" y="176250"/>
            <a:ext cx="2677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90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OUTPUT</a:t>
            </a:r>
            <a:endParaRPr/>
          </a:p>
        </p:txBody>
      </p:sp>
      <p:sp>
        <p:nvSpPr>
          <p:cNvPr id="183" name="Google Shape;183;p12"/>
          <p:cNvSpPr txBox="1"/>
          <p:nvPr/>
        </p:nvSpPr>
        <p:spPr>
          <a:xfrm>
            <a:off x="3759200" y="1911458"/>
            <a:ext cx="72363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Output discussion: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&gt;FrameMask is applied to each frame of the video one by one. The corresponding pixels from are set to white(255,255,255)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&gt;However, in real life videos, there are various source of noises, which causes slight differences in pixel values from one frame to the next frame of the video.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&gt;Therefore the background separation in our video is not perfect.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" y="0"/>
            <a:ext cx="12190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3"/>
          <p:cNvSpPr txBox="1"/>
          <p:nvPr/>
        </p:nvSpPr>
        <p:spPr>
          <a:xfrm>
            <a:off x="2206169" y="176250"/>
            <a:ext cx="2677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Output</a:t>
            </a:r>
            <a:endParaRPr/>
          </a:p>
        </p:txBody>
      </p:sp>
      <p:sp>
        <p:nvSpPr>
          <p:cNvPr id="190" name="Google Shape;190;p13"/>
          <p:cNvSpPr txBox="1"/>
          <p:nvPr/>
        </p:nvSpPr>
        <p:spPr>
          <a:xfrm>
            <a:off x="3759200" y="1911458"/>
            <a:ext cx="7859700" cy="4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B5B"/>
                </a:solidFill>
                <a:latin typeface="Poppins"/>
                <a:ea typeface="Poppins"/>
                <a:cs typeface="Poppins"/>
                <a:sym typeface="Poppins"/>
              </a:rPr>
              <a:t>Output discussion: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address this problem?</a:t>
            </a:r>
            <a:endParaRPr sz="3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&gt;</a:t>
            </a: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By adjusting the </a:t>
            </a:r>
            <a:r>
              <a:rPr lang="en-US" sz="2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mseThreshold</a:t>
            </a: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value.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higher values will account for the noises in the video but too high value may cause improper detection of foreground object.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&gt;By taking more frames at the beginning for training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&gt;By applying </a:t>
            </a:r>
            <a:r>
              <a:rPr lang="en-US" sz="2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Gaussian blur</a:t>
            </a: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and/or </a:t>
            </a:r>
            <a:r>
              <a:rPr lang="en-US" sz="2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Denoising</a:t>
            </a:r>
            <a:r>
              <a:rPr lang="en-US" sz="2000">
                <a:solidFill>
                  <a:srgbClr val="EECC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to the input video before processing.</a:t>
            </a: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ECC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658</Words>
  <Application>Microsoft Office PowerPoint</Application>
  <PresentationFormat>Widescreen</PresentationFormat>
  <Paragraphs>128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Poppins</vt:lpstr>
      <vt:lpstr>Arial</vt:lpstr>
      <vt:lpstr>Poppins SemiBold</vt:lpstr>
      <vt:lpstr>Roboto</vt:lpstr>
      <vt:lpstr>Inter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muhid</dc:creator>
  <cp:lastModifiedBy>244_Shafin Ibnul Mohasin</cp:lastModifiedBy>
  <cp:revision>5</cp:revision>
  <dcterms:created xsi:type="dcterms:W3CDTF">2023-11-27T16:04:56Z</dcterms:created>
  <dcterms:modified xsi:type="dcterms:W3CDTF">2024-05-09T13:35:16Z</dcterms:modified>
</cp:coreProperties>
</file>